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2" r:id="rId7"/>
    <p:sldId id="263" r:id="rId8"/>
    <p:sldId id="264" r:id="rId9"/>
    <p:sldId id="261"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B02B32-BC7C-4010-9AB5-D16BF6783D6E}" type="datetimeFigureOut">
              <a:rPr lang="en-US" smtClean="0"/>
              <a:t>1/17/2011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AFD69E-DB2D-40F5-9122-454A282B4CA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AFD69E-DB2D-40F5-9122-454A282B4CAC}" type="slidenum">
              <a:rPr lang="en-US" smtClean="0"/>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4545FE-EF14-46E9-97F1-FAC07C0EB83A}" type="datetimeFigureOut">
              <a:rPr lang="en-US" smtClean="0"/>
              <a:pPr/>
              <a:t>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5041B-D512-4789-A03F-73E0242715E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545FE-EF14-46E9-97F1-FAC07C0EB83A}" type="datetimeFigureOut">
              <a:rPr lang="en-US" smtClean="0"/>
              <a:pPr/>
              <a:t>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5041B-D512-4789-A03F-73E0242715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545FE-EF14-46E9-97F1-FAC07C0EB83A}" type="datetimeFigureOut">
              <a:rPr lang="en-US" smtClean="0"/>
              <a:pPr/>
              <a:t>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5041B-D512-4789-A03F-73E0242715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545FE-EF14-46E9-97F1-FAC07C0EB83A}" type="datetimeFigureOut">
              <a:rPr lang="en-US" smtClean="0"/>
              <a:pPr/>
              <a:t>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5041B-D512-4789-A03F-73E0242715E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4545FE-EF14-46E9-97F1-FAC07C0EB83A}" type="datetimeFigureOut">
              <a:rPr lang="en-US" smtClean="0"/>
              <a:pPr/>
              <a:t>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5041B-D512-4789-A03F-73E0242715E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4545FE-EF14-46E9-97F1-FAC07C0EB83A}" type="datetimeFigureOut">
              <a:rPr lang="en-US" smtClean="0"/>
              <a:pPr/>
              <a:t>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D5041B-D512-4789-A03F-73E0242715E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4545FE-EF14-46E9-97F1-FAC07C0EB83A}" type="datetimeFigureOut">
              <a:rPr lang="en-US" smtClean="0"/>
              <a:pPr/>
              <a:t>1/17/2011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D5041B-D512-4789-A03F-73E0242715E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4545FE-EF14-46E9-97F1-FAC07C0EB83A}" type="datetimeFigureOut">
              <a:rPr lang="en-US" smtClean="0"/>
              <a:pPr/>
              <a:t>1/17/2011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D5041B-D512-4789-A03F-73E0242715E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4545FE-EF14-46E9-97F1-FAC07C0EB83A}" type="datetimeFigureOut">
              <a:rPr lang="en-US" smtClean="0"/>
              <a:pPr/>
              <a:t>1/17/2011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D5041B-D512-4789-A03F-73E0242715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4545FE-EF14-46E9-97F1-FAC07C0EB83A}" type="datetimeFigureOut">
              <a:rPr lang="en-US" smtClean="0"/>
              <a:pPr/>
              <a:t>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D5041B-D512-4789-A03F-73E0242715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4545FE-EF14-46E9-97F1-FAC07C0EB83A}" type="datetimeFigureOut">
              <a:rPr lang="en-US" smtClean="0"/>
              <a:pPr/>
              <a:t>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D5041B-D512-4789-A03F-73E0242715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4545FE-EF14-46E9-97F1-FAC07C0EB83A}" type="datetimeFigureOut">
              <a:rPr lang="en-US" smtClean="0"/>
              <a:pPr/>
              <a:t>1/17/2011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D5041B-D512-4789-A03F-73E0242715E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Protein folding</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200" dirty="0" smtClean="0"/>
              <a:t>A  schematic  representation  of  </a:t>
            </a:r>
            <a:r>
              <a:rPr lang="en-US" sz="2200" dirty="0" smtClean="0"/>
              <a:t>the ordering </a:t>
            </a:r>
            <a:r>
              <a:rPr lang="en-US" sz="2200" dirty="0" smtClean="0"/>
              <a:t>of protein structures as they </a:t>
            </a:r>
            <a:r>
              <a:rPr lang="en-US" sz="2200" dirty="0" smtClean="0"/>
              <a:t>descend a </a:t>
            </a:r>
            <a:r>
              <a:rPr lang="en-US" sz="2200" dirty="0" smtClean="0"/>
              <a:t>funneled energy landscape.</a:t>
            </a:r>
            <a:endParaRPr lang="en-US" sz="22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676400" y="1600200"/>
            <a:ext cx="5913854" cy="525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Pathways of chaperone-mediated protein folding in the </a:t>
            </a:r>
            <a:r>
              <a:rPr lang="en-US" sz="2400" b="1" dirty="0" err="1" smtClean="0"/>
              <a:t>cytosol</a:t>
            </a:r>
            <a:endParaRPr lang="en-US" sz="2400" b="1" dirty="0"/>
          </a:p>
        </p:txBody>
      </p:sp>
      <p:pic>
        <p:nvPicPr>
          <p:cNvPr id="2050" name="Picture 2"/>
          <p:cNvPicPr>
            <a:picLocks noGrp="1" noChangeAspect="1" noChangeArrowheads="1"/>
          </p:cNvPicPr>
          <p:nvPr>
            <p:ph idx="1"/>
          </p:nvPr>
        </p:nvPicPr>
        <p:blipFill>
          <a:blip r:embed="rId2" cstate="print"/>
          <a:srcRect l="19343" r="13700"/>
          <a:stretch>
            <a:fillRect/>
          </a:stretch>
        </p:blipFill>
        <p:spPr bwMode="auto">
          <a:xfrm>
            <a:off x="0" y="1600200"/>
            <a:ext cx="3429000" cy="5257800"/>
          </a:xfrm>
          <a:prstGeom prst="rect">
            <a:avLst/>
          </a:prstGeom>
          <a:noFill/>
          <a:ln w="9525">
            <a:noFill/>
            <a:miter lim="800000"/>
            <a:headEnd/>
            <a:tailEnd/>
          </a:ln>
        </p:spPr>
      </p:pic>
      <p:sp>
        <p:nvSpPr>
          <p:cNvPr id="5" name="Rectangle 4"/>
          <p:cNvSpPr/>
          <p:nvPr/>
        </p:nvSpPr>
        <p:spPr>
          <a:xfrm>
            <a:off x="4419600" y="1981200"/>
            <a:ext cx="4572000" cy="4204356"/>
          </a:xfrm>
          <a:prstGeom prst="rect">
            <a:avLst/>
          </a:prstGeom>
        </p:spPr>
        <p:txBody>
          <a:bodyPr>
            <a:spAutoFit/>
          </a:bodyPr>
          <a:lstStyle/>
          <a:p>
            <a:pPr algn="just">
              <a:lnSpc>
                <a:spcPct val="150000"/>
              </a:lnSpc>
            </a:pPr>
            <a:r>
              <a:rPr lang="en-US" dirty="0" smtClean="0"/>
              <a:t>Nascent polypeptide chains are met by trigger factor (TF) as they emerge from the ribosome. The 70-kDa heat-shock protein </a:t>
            </a:r>
            <a:r>
              <a:rPr lang="en-US" dirty="0" err="1" smtClean="0"/>
              <a:t>DnaK</a:t>
            </a:r>
            <a:r>
              <a:rPr lang="en-US" dirty="0" smtClean="0"/>
              <a:t>, which is stimulated by its J-domain co-chaperone </a:t>
            </a:r>
            <a:r>
              <a:rPr lang="en-US" dirty="0" err="1" smtClean="0"/>
              <a:t>DnaJ</a:t>
            </a:r>
            <a:r>
              <a:rPr lang="en-US" dirty="0" smtClean="0"/>
              <a:t>, also binds nascent polypeptides. Newly synthesized polypeptides can fold spontaneously or can be assisted by </a:t>
            </a:r>
            <a:r>
              <a:rPr lang="en-US" dirty="0" err="1" smtClean="0"/>
              <a:t>DnaK</a:t>
            </a:r>
            <a:r>
              <a:rPr lang="en-US" dirty="0" smtClean="0"/>
              <a:t>. Alternatively, they can be passed to the </a:t>
            </a:r>
            <a:r>
              <a:rPr lang="en-US" dirty="0" err="1" smtClean="0"/>
              <a:t>GroEL–GroES</a:t>
            </a:r>
            <a:r>
              <a:rPr lang="en-US" dirty="0" smtClean="0"/>
              <a:t> </a:t>
            </a:r>
            <a:r>
              <a:rPr lang="en-US" dirty="0" err="1" smtClean="0"/>
              <a:t>chaperonin</a:t>
            </a:r>
            <a:r>
              <a:rPr lang="en-US" dirty="0" smtClean="0"/>
              <a:t> system for final folding, and, in some cases, might again interact with </a:t>
            </a:r>
            <a:r>
              <a:rPr lang="en-US" dirty="0" err="1" smtClean="0"/>
              <a:t>DnaK</a:t>
            </a:r>
            <a:r>
              <a:rPr lang="en-US" dirty="0" smtClean="0"/>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sz="2400" dirty="0" smtClean="0"/>
              <a:t>The polypeptide chains that make up proteins have thousands of atoms and hence </a:t>
            </a:r>
            <a:r>
              <a:rPr lang="en-US" sz="2400" u="sng" dirty="0" smtClean="0"/>
              <a:t>millions of possible inter-atomic interactions.</a:t>
            </a:r>
          </a:p>
          <a:p>
            <a:pPr algn="just"/>
            <a:endParaRPr lang="en-US" sz="2400" u="sng" dirty="0" smtClean="0"/>
          </a:p>
          <a:p>
            <a:pPr algn="just"/>
            <a:r>
              <a:rPr lang="en-US" sz="2400" dirty="0" smtClean="0"/>
              <a:t>The spontaneous self-assembly of protein molecules with huge numbers of degrees of freedom into a unique three-dimensional structure that carries out a biological function is perhaps the simplest case of biological self-organization.</a:t>
            </a:r>
          </a:p>
          <a:p>
            <a:pPr algn="just"/>
            <a:endParaRPr lang="en-US" sz="2400" dirty="0"/>
          </a:p>
          <a:p>
            <a:pPr algn="just"/>
            <a:r>
              <a:rPr lang="en-US" sz="2400" dirty="0" smtClean="0"/>
              <a:t>The folding of larger proteins is also often facilitated by `molecular chaperones’ which prevent improper protein aggregation</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Dependence of folding mechanisms on topology</a:t>
            </a:r>
            <a:endParaRPr lang="en-US" sz="3200" b="1" dirty="0"/>
          </a:p>
        </p:txBody>
      </p:sp>
      <p:pic>
        <p:nvPicPr>
          <p:cNvPr id="1026" name="Picture 2"/>
          <p:cNvPicPr>
            <a:picLocks noGrp="1" noChangeAspect="1" noChangeArrowheads="1"/>
          </p:cNvPicPr>
          <p:nvPr>
            <p:ph idx="1"/>
          </p:nvPr>
        </p:nvPicPr>
        <p:blipFill>
          <a:blip r:embed="rId2" cstate="print"/>
          <a:srcRect b="4651"/>
          <a:stretch>
            <a:fillRect/>
          </a:stretch>
        </p:blipFill>
        <p:spPr bwMode="auto">
          <a:xfrm>
            <a:off x="152400" y="1676400"/>
            <a:ext cx="8999919" cy="3124200"/>
          </a:xfrm>
          <a:prstGeom prst="rect">
            <a:avLst/>
          </a:prstGeom>
          <a:noFill/>
          <a:ln w="9525">
            <a:noFill/>
            <a:miter lim="800000"/>
            <a:headEnd/>
            <a:tailEnd/>
          </a:ln>
        </p:spPr>
      </p:pic>
      <p:sp>
        <p:nvSpPr>
          <p:cNvPr id="5" name="TextBox 4"/>
          <p:cNvSpPr txBox="1"/>
          <p:nvPr/>
        </p:nvSpPr>
        <p:spPr>
          <a:xfrm>
            <a:off x="8359233" y="6519446"/>
            <a:ext cx="784767" cy="338554"/>
          </a:xfrm>
          <a:prstGeom prst="rect">
            <a:avLst/>
          </a:prstGeom>
          <a:noFill/>
        </p:spPr>
        <p:txBody>
          <a:bodyPr wrap="none" rtlCol="0">
            <a:spAutoFit/>
          </a:bodyPr>
          <a:lstStyle/>
          <a:p>
            <a:r>
              <a:rPr lang="en-US" sz="1600" dirty="0" smtClean="0"/>
              <a:t>Contd..</a:t>
            </a:r>
            <a:endParaRPr lang="en-US" sz="1600" dirty="0"/>
          </a:p>
        </p:txBody>
      </p:sp>
      <p:sp>
        <p:nvSpPr>
          <p:cNvPr id="6" name="Rectangle 5"/>
          <p:cNvSpPr/>
          <p:nvPr/>
        </p:nvSpPr>
        <p:spPr>
          <a:xfrm>
            <a:off x="152400" y="4826675"/>
            <a:ext cx="4191000" cy="1754326"/>
          </a:xfrm>
          <a:prstGeom prst="rect">
            <a:avLst/>
          </a:prstGeom>
        </p:spPr>
        <p:txBody>
          <a:bodyPr wrap="square">
            <a:spAutoFit/>
          </a:bodyPr>
          <a:lstStyle/>
          <a:p>
            <a:r>
              <a:rPr lang="en-US" b="1" dirty="0" smtClean="0"/>
              <a:t>Structures of the </a:t>
            </a:r>
          </a:p>
          <a:p>
            <a:endParaRPr lang="en-US" b="1" dirty="0" smtClean="0"/>
          </a:p>
          <a:p>
            <a:r>
              <a:rPr lang="en-US" dirty="0" smtClean="0"/>
              <a:t>A: SH3 domains of </a:t>
            </a:r>
            <a:r>
              <a:rPr lang="en-US" dirty="0" err="1" smtClean="0"/>
              <a:t>src</a:t>
            </a:r>
            <a:endParaRPr lang="en-US" dirty="0" smtClean="0"/>
          </a:p>
          <a:p>
            <a:r>
              <a:rPr lang="en-US" dirty="0" smtClean="0"/>
              <a:t>B: </a:t>
            </a:r>
            <a:r>
              <a:rPr lang="en-US" dirty="0" err="1" smtClean="0"/>
              <a:t>Spectrin</a:t>
            </a:r>
            <a:endParaRPr lang="en-US" dirty="0" smtClean="0"/>
          </a:p>
          <a:p>
            <a:r>
              <a:rPr lang="en-US" dirty="0" smtClean="0"/>
              <a:t>C: The structurally related proteins Adah2; </a:t>
            </a:r>
          </a:p>
          <a:p>
            <a:r>
              <a:rPr lang="en-US" dirty="0" smtClean="0"/>
              <a:t>D: </a:t>
            </a:r>
            <a:r>
              <a:rPr lang="en-US" dirty="0" err="1" smtClean="0"/>
              <a:t>Acyl</a:t>
            </a:r>
            <a:r>
              <a:rPr lang="en-US" dirty="0" smtClean="0"/>
              <a:t> </a:t>
            </a:r>
            <a:r>
              <a:rPr lang="en-US" dirty="0" err="1" smtClean="0"/>
              <a:t>phosphatase</a:t>
            </a:r>
            <a:endParaRPr lang="en-US" dirty="0"/>
          </a:p>
        </p:txBody>
      </p:sp>
      <p:sp>
        <p:nvSpPr>
          <p:cNvPr id="7" name="Rectangle 6"/>
          <p:cNvSpPr/>
          <p:nvPr/>
        </p:nvSpPr>
        <p:spPr>
          <a:xfrm>
            <a:off x="4572000" y="4944070"/>
            <a:ext cx="4572000" cy="923330"/>
          </a:xfrm>
          <a:prstGeom prst="rect">
            <a:avLst/>
          </a:prstGeom>
        </p:spPr>
        <p:txBody>
          <a:bodyPr>
            <a:spAutoFit/>
          </a:bodyPr>
          <a:lstStyle/>
          <a:p>
            <a:pPr algn="just"/>
            <a:r>
              <a:rPr lang="en-US" b="1" dirty="0" smtClean="0"/>
              <a:t>the colors code for the effects of mutations on the folding rate. Red, large effect ; magenta, moderate effect; and blue, little effect</a:t>
            </a: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2800" dirty="0" smtClean="0"/>
              <a:t>Correlation between contact order and folding rate (</a:t>
            </a:r>
            <a:r>
              <a:rPr lang="en-US" sz="2800" dirty="0" err="1" smtClean="0"/>
              <a:t>k</a:t>
            </a:r>
            <a:r>
              <a:rPr lang="en-US" sz="2800" baseline="-25000" dirty="0" err="1" smtClean="0"/>
              <a:t>f</a:t>
            </a:r>
            <a:r>
              <a:rPr lang="en-US" sz="2800" dirty="0" smtClean="0"/>
              <a:t>)</a:t>
            </a:r>
            <a:endParaRPr lang="en-US" sz="2800"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143000" y="1554162"/>
            <a:ext cx="7086600" cy="3717561"/>
          </a:xfrm>
          <a:prstGeom prst="rect">
            <a:avLst/>
          </a:prstGeom>
          <a:noFill/>
          <a:ln w="9525">
            <a:noFill/>
            <a:miter lim="800000"/>
            <a:headEnd/>
            <a:tailEnd/>
          </a:ln>
        </p:spPr>
      </p:pic>
      <p:sp>
        <p:nvSpPr>
          <p:cNvPr id="5" name="Rectangle 4"/>
          <p:cNvSpPr/>
          <p:nvPr/>
        </p:nvSpPr>
        <p:spPr>
          <a:xfrm>
            <a:off x="1219200" y="5516562"/>
            <a:ext cx="7620000" cy="1200329"/>
          </a:xfrm>
          <a:prstGeom prst="rect">
            <a:avLst/>
          </a:prstGeom>
        </p:spPr>
        <p:txBody>
          <a:bodyPr wrap="square">
            <a:spAutoFit/>
          </a:bodyPr>
          <a:lstStyle/>
          <a:p>
            <a:r>
              <a:rPr lang="en-US" dirty="0" smtClean="0"/>
              <a:t>The relative </a:t>
            </a:r>
            <a:r>
              <a:rPr lang="en-US" b="1" dirty="0" smtClean="0"/>
              <a:t>contact order </a:t>
            </a:r>
            <a:r>
              <a:rPr lang="en-US" dirty="0" smtClean="0"/>
              <a:t>is the average separation along the sequence of residues in physical contact in a folded protein, divided by the length of the protein.</a:t>
            </a:r>
          </a:p>
          <a:p>
            <a:r>
              <a:rPr lang="en-US" dirty="0" smtClean="0"/>
              <a:t>Circle: Helical Protein; Square: beta sheet; triangular: both helix and sheet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Analysis of mutation and protein folding </a:t>
            </a:r>
            <a:endParaRPr lang="en-US" dirty="0"/>
          </a:p>
        </p:txBody>
      </p:sp>
      <p:sp>
        <p:nvSpPr>
          <p:cNvPr id="3" name="Content Placeholder 2"/>
          <p:cNvSpPr>
            <a:spLocks noGrp="1"/>
          </p:cNvSpPr>
          <p:nvPr>
            <p:ph idx="1"/>
          </p:nvPr>
        </p:nvSpPr>
        <p:spPr/>
        <p:txBody>
          <a:bodyPr>
            <a:normAutofit/>
          </a:bodyPr>
          <a:lstStyle/>
          <a:p>
            <a:pPr algn="just"/>
            <a:r>
              <a:rPr lang="en-US" sz="2800" dirty="0"/>
              <a:t>M</a:t>
            </a:r>
            <a:r>
              <a:rPr lang="en-US" sz="2800" dirty="0" smtClean="0"/>
              <a:t>utations in regions that make stabilizing interactions in the transition state ensemble slow the folding rate, whereas mutations in regions that are disordered in the transition state ensemble have little effects.</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Prediction of protein-folding mechanisms</a:t>
            </a:r>
            <a:endParaRPr lang="en-U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0" y="1752600"/>
            <a:ext cx="5075348" cy="4489219"/>
          </a:xfrm>
          <a:prstGeom prst="rect">
            <a:avLst/>
          </a:prstGeom>
          <a:noFill/>
          <a:ln w="9525">
            <a:noFill/>
            <a:miter lim="800000"/>
            <a:headEnd/>
            <a:tailEnd/>
          </a:ln>
        </p:spPr>
      </p:pic>
      <p:sp>
        <p:nvSpPr>
          <p:cNvPr id="5" name="Rectangle 4"/>
          <p:cNvSpPr/>
          <p:nvPr/>
        </p:nvSpPr>
        <p:spPr>
          <a:xfrm>
            <a:off x="5334000" y="2667000"/>
            <a:ext cx="3810000" cy="1754326"/>
          </a:xfrm>
          <a:prstGeom prst="rect">
            <a:avLst/>
          </a:prstGeom>
        </p:spPr>
        <p:txBody>
          <a:bodyPr wrap="square">
            <a:spAutoFit/>
          </a:bodyPr>
          <a:lstStyle/>
          <a:p>
            <a:pPr algn="just">
              <a:lnSpc>
                <a:spcPct val="150000"/>
              </a:lnSpc>
            </a:pPr>
            <a:r>
              <a:rPr lang="en-US" dirty="0" smtClean="0"/>
              <a:t>The accuracy of their prediction by plotting computed folding rates (</a:t>
            </a:r>
            <a:r>
              <a:rPr lang="en-US" dirty="0" err="1" smtClean="0"/>
              <a:t>k</a:t>
            </a:r>
            <a:r>
              <a:rPr lang="en-US" baseline="-25000" dirty="0" err="1" smtClean="0"/>
              <a:t>calc</a:t>
            </a:r>
            <a:r>
              <a:rPr lang="en-US" dirty="0" smtClean="0"/>
              <a:t>) against experimentally measured rates (</a:t>
            </a:r>
            <a:r>
              <a:rPr lang="en-US" dirty="0" err="1" smtClean="0"/>
              <a:t>k</a:t>
            </a:r>
            <a:r>
              <a:rPr lang="en-US" baseline="-25000" dirty="0" err="1" smtClean="0"/>
              <a:t>exp</a:t>
            </a:r>
            <a:r>
              <a:rPr lang="en-US" dirty="0" smtClean="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Different pathway involved in folding</a:t>
            </a:r>
            <a:endParaRPr lang="en-US"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228600" y="1571528"/>
            <a:ext cx="4114800" cy="5286472"/>
          </a:xfrm>
          <a:prstGeom prst="rect">
            <a:avLst/>
          </a:prstGeom>
          <a:noFill/>
          <a:ln w="9525">
            <a:noFill/>
            <a:miter lim="800000"/>
            <a:headEnd/>
            <a:tailEnd/>
          </a:ln>
        </p:spPr>
      </p:pic>
      <p:sp>
        <p:nvSpPr>
          <p:cNvPr id="5" name="Rectangle 4"/>
          <p:cNvSpPr/>
          <p:nvPr/>
        </p:nvSpPr>
        <p:spPr>
          <a:xfrm>
            <a:off x="4572000" y="2286000"/>
            <a:ext cx="4572000" cy="1711366"/>
          </a:xfrm>
          <a:prstGeom prst="rect">
            <a:avLst/>
          </a:prstGeom>
        </p:spPr>
        <p:txBody>
          <a:bodyPr>
            <a:spAutoFit/>
          </a:bodyPr>
          <a:lstStyle/>
          <a:p>
            <a:pPr>
              <a:lnSpc>
                <a:spcPct val="150000"/>
              </a:lnSpc>
            </a:pPr>
            <a:r>
              <a:rPr lang="en-US" dirty="0" smtClean="0"/>
              <a:t>beta-hairpin has two possible paths to the</a:t>
            </a:r>
          </a:p>
          <a:p>
            <a:pPr>
              <a:lnSpc>
                <a:spcPct val="150000"/>
              </a:lnSpc>
            </a:pPr>
            <a:r>
              <a:rPr lang="en-US" dirty="0" smtClean="0"/>
              <a:t>native state, beginning at the hairpin (pathway 1) or at the free ends (pathway 2; ordered residues only are indicated; L is loop length)</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Ordered residues and free energy</a:t>
            </a:r>
            <a:endParaRPr lang="en-US" dirty="0"/>
          </a:p>
        </p:txBody>
      </p:sp>
      <p:pic>
        <p:nvPicPr>
          <p:cNvPr id="6146" name="Picture 2"/>
          <p:cNvPicPr>
            <a:picLocks noGrp="1" noChangeAspect="1" noChangeArrowheads="1"/>
          </p:cNvPicPr>
          <p:nvPr>
            <p:ph idx="1"/>
          </p:nvPr>
        </p:nvPicPr>
        <p:blipFill>
          <a:blip r:embed="rId3" cstate="print"/>
          <a:srcRect/>
          <a:stretch>
            <a:fillRect/>
          </a:stretch>
        </p:blipFill>
        <p:spPr bwMode="auto">
          <a:xfrm>
            <a:off x="0" y="1844228"/>
            <a:ext cx="5029199" cy="5013772"/>
          </a:xfrm>
          <a:prstGeom prst="rect">
            <a:avLst/>
          </a:prstGeom>
          <a:noFill/>
          <a:ln w="9525">
            <a:noFill/>
            <a:miter lim="800000"/>
            <a:headEnd/>
            <a:tailEnd/>
          </a:ln>
        </p:spPr>
      </p:pic>
      <p:sp>
        <p:nvSpPr>
          <p:cNvPr id="5" name="Rectangle 4"/>
          <p:cNvSpPr/>
          <p:nvPr/>
        </p:nvSpPr>
        <p:spPr>
          <a:xfrm>
            <a:off x="5181600" y="2667000"/>
            <a:ext cx="3962400" cy="2126864"/>
          </a:xfrm>
          <a:prstGeom prst="rect">
            <a:avLst/>
          </a:prstGeom>
        </p:spPr>
        <p:txBody>
          <a:bodyPr wrap="square">
            <a:spAutoFit/>
          </a:bodyPr>
          <a:lstStyle/>
          <a:p>
            <a:pPr algn="just">
              <a:lnSpc>
                <a:spcPct val="150000"/>
              </a:lnSpc>
            </a:pPr>
            <a:r>
              <a:rPr lang="en-US" dirty="0" smtClean="0"/>
              <a:t>Plotting the free energy as a function of the number of ordered residues shows that the transition state for both pathways consists of configurations with two of the residues ordered.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and their uses</a:t>
            </a:r>
            <a:endParaRPr lang="en-US" dirty="0"/>
          </a:p>
        </p:txBody>
      </p:sp>
      <p:sp>
        <p:nvSpPr>
          <p:cNvPr id="3" name="Content Placeholder 2"/>
          <p:cNvSpPr>
            <a:spLocks noGrp="1"/>
          </p:cNvSpPr>
          <p:nvPr>
            <p:ph idx="1"/>
          </p:nvPr>
        </p:nvSpPr>
        <p:spPr/>
        <p:txBody>
          <a:bodyPr>
            <a:normAutofit/>
          </a:bodyPr>
          <a:lstStyle/>
          <a:p>
            <a:pPr algn="just"/>
            <a:r>
              <a:rPr lang="en-US" sz="2000" b="1" dirty="0" smtClean="0"/>
              <a:t>Loop entropy</a:t>
            </a:r>
            <a:r>
              <a:rPr lang="en-US" sz="2000" dirty="0" smtClean="0"/>
              <a:t> </a:t>
            </a:r>
          </a:p>
          <a:p>
            <a:pPr lvl="1" algn="just"/>
            <a:r>
              <a:rPr lang="en-US" sz="1800" dirty="0" smtClean="0"/>
              <a:t>The entropy lost upon bringing together two residues of a polymer within a prescribed distance. For a single loop, the entropy varies logarithmically with the number of residues </a:t>
            </a:r>
            <a:r>
              <a:rPr lang="en-US" sz="1800" i="1" dirty="0" smtClean="0"/>
              <a:t>N</a:t>
            </a:r>
            <a:r>
              <a:rPr lang="en-US" sz="1800" dirty="0" smtClean="0"/>
              <a:t> in the loop</a:t>
            </a:r>
          </a:p>
          <a:p>
            <a:pPr lvl="1" algn="just"/>
            <a:endParaRPr lang="en-US" sz="1800" dirty="0" smtClean="0"/>
          </a:p>
          <a:p>
            <a:pPr lvl="1" algn="just"/>
            <a:endParaRPr lang="en-US" sz="1800" dirty="0" smtClean="0"/>
          </a:p>
          <a:p>
            <a:pPr lvl="1" algn="just"/>
            <a:r>
              <a:rPr lang="en-US" sz="1800" dirty="0" smtClean="0"/>
              <a:t>where </a:t>
            </a:r>
            <a:r>
              <a:rPr lang="en-US" sz="1800" i="1" dirty="0" err="1" smtClean="0"/>
              <a:t>k</a:t>
            </a:r>
            <a:r>
              <a:rPr lang="en-US" sz="1800" i="1" baseline="-25000" dirty="0" err="1" smtClean="0"/>
              <a:t>B</a:t>
            </a:r>
            <a:r>
              <a:rPr lang="en-US" sz="1800" dirty="0" smtClean="0"/>
              <a:t> is Boltzmann's constant and α is a coefficient that depends on the properties of the polymer. This entropy formula corresponds to a power-law distribution for the probability of the residues contacting.</a:t>
            </a:r>
          </a:p>
          <a:p>
            <a:pPr algn="just"/>
            <a:r>
              <a:rPr lang="en-US" sz="2000" b="1" dirty="0" smtClean="0"/>
              <a:t>Order Entropy: </a:t>
            </a:r>
          </a:p>
          <a:p>
            <a:pPr lvl="1" algn="just"/>
            <a:r>
              <a:rPr lang="en-US" sz="1800" dirty="0" smtClean="0"/>
              <a:t>The entropy change of a system at temperature T absorbing an infinitesimal amount of heat </a:t>
            </a:r>
            <a:r>
              <a:rPr lang="en-US" sz="1800" dirty="0" err="1" smtClean="0"/>
              <a:t>δ</a:t>
            </a:r>
            <a:r>
              <a:rPr lang="en-US" sz="1800" i="1" dirty="0" err="1" smtClean="0"/>
              <a:t>q</a:t>
            </a:r>
            <a:r>
              <a:rPr lang="en-US" sz="1800" dirty="0" smtClean="0"/>
              <a:t> is given by</a:t>
            </a:r>
            <a:endParaRPr lang="en-US" sz="1800" dirty="0"/>
          </a:p>
        </p:txBody>
      </p:sp>
      <p:pic>
        <p:nvPicPr>
          <p:cNvPr id="3075" name="Picture 3"/>
          <p:cNvPicPr>
            <a:picLocks noChangeAspect="1" noChangeArrowheads="1"/>
          </p:cNvPicPr>
          <p:nvPr/>
        </p:nvPicPr>
        <p:blipFill>
          <a:blip r:embed="rId2" cstate="print"/>
          <a:srcRect/>
          <a:stretch>
            <a:fillRect/>
          </a:stretch>
        </p:blipFill>
        <p:spPr bwMode="auto">
          <a:xfrm>
            <a:off x="3962400" y="2971800"/>
            <a:ext cx="2809876" cy="381000"/>
          </a:xfrm>
          <a:prstGeom prst="rect">
            <a:avLst/>
          </a:prstGeom>
          <a:noFill/>
          <a:ln w="9525">
            <a:noFill/>
            <a:miter lim="800000"/>
            <a:headEnd/>
            <a:tailEnd/>
          </a:ln>
        </p:spPr>
      </p:pic>
      <p:pic>
        <p:nvPicPr>
          <p:cNvPr id="3076" name="Picture 4"/>
          <p:cNvPicPr>
            <a:picLocks noChangeAspect="1" noChangeArrowheads="1"/>
          </p:cNvPicPr>
          <p:nvPr/>
        </p:nvPicPr>
        <p:blipFill>
          <a:blip r:embed="rId3" cstate="print"/>
          <a:srcRect/>
          <a:stretch>
            <a:fillRect/>
          </a:stretch>
        </p:blipFill>
        <p:spPr bwMode="auto">
          <a:xfrm>
            <a:off x="4267200" y="5562600"/>
            <a:ext cx="1600200" cy="781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531</Words>
  <Application>Microsoft Office PowerPoint</Application>
  <PresentationFormat>On-screen Show (4:3)</PresentationFormat>
  <Paragraphs>39</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Protein folding</vt:lpstr>
      <vt:lpstr>Slide 2</vt:lpstr>
      <vt:lpstr>Dependence of folding mechanisms on topology</vt:lpstr>
      <vt:lpstr>Correlation between contact order and folding rate (kf)</vt:lpstr>
      <vt:lpstr>Analysis of mutation and protein folding </vt:lpstr>
      <vt:lpstr>Prediction of protein-folding mechanisms</vt:lpstr>
      <vt:lpstr>Different pathway involved in folding</vt:lpstr>
      <vt:lpstr>Ordered residues and free energy</vt:lpstr>
      <vt:lpstr>Terms and their uses</vt:lpstr>
      <vt:lpstr>A  schematic  representation  of  the ordering of protein structures as they descend a funneled energy landscape.</vt:lpstr>
      <vt:lpstr>Pathways of chaperone-mediated protein folding in the cytosol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Protein folding</dc:title>
  <dc:creator>Gaurav</dc:creator>
  <cp:lastModifiedBy>Gaurav</cp:lastModifiedBy>
  <cp:revision>22</cp:revision>
  <dcterms:created xsi:type="dcterms:W3CDTF">2011-01-14T03:54:46Z</dcterms:created>
  <dcterms:modified xsi:type="dcterms:W3CDTF">2011-01-17T10:41:37Z</dcterms:modified>
</cp:coreProperties>
</file>